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C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A0DD70-9215-42F8-A07E-B0D75446D1C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6CC1C7F-F8BF-4C1F-8764-8ACA0C58F7AD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b="1"/>
            <a:t>Key Columns:</a:t>
          </a:r>
          <a:endParaRPr lang="en-US"/>
        </a:p>
      </dgm:t>
    </dgm:pt>
    <dgm:pt modelId="{6968A0C7-0D47-4E85-8499-AA0AE1A7224B}" type="parTrans" cxnId="{A026797C-D5D5-4419-A1A9-5938A51ACEEB}">
      <dgm:prSet/>
      <dgm:spPr/>
      <dgm:t>
        <a:bodyPr/>
        <a:lstStyle/>
        <a:p>
          <a:endParaRPr lang="en-US"/>
        </a:p>
      </dgm:t>
    </dgm:pt>
    <dgm:pt modelId="{C8CA2F58-0DD5-4B64-8398-001D8B07DA60}" type="sibTrans" cxnId="{A026797C-D5D5-4419-A1A9-5938A51ACEEB}">
      <dgm:prSet/>
      <dgm:spPr/>
      <dgm:t>
        <a:bodyPr/>
        <a:lstStyle/>
        <a:p>
          <a:endParaRPr lang="en-US"/>
        </a:p>
      </dgm:t>
    </dgm:pt>
    <dgm:pt modelId="{B55D9E10-EA25-462D-B374-167A573950CE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Vehicle Info: year, make, model, trim, body, transmission</a:t>
          </a:r>
          <a:endParaRPr lang="en-US"/>
        </a:p>
      </dgm:t>
    </dgm:pt>
    <dgm:pt modelId="{BEF170C2-BBC8-4491-9ECE-A8DB0D2503EF}" type="parTrans" cxnId="{BE5807F6-67D2-49D6-A9CF-80BB17172163}">
      <dgm:prSet/>
      <dgm:spPr/>
      <dgm:t>
        <a:bodyPr/>
        <a:lstStyle/>
        <a:p>
          <a:endParaRPr lang="en-US"/>
        </a:p>
      </dgm:t>
    </dgm:pt>
    <dgm:pt modelId="{89BC0A27-7F0D-47D0-8FD7-6B18FBE5B26C}" type="sibTrans" cxnId="{BE5807F6-67D2-49D6-A9CF-80BB17172163}">
      <dgm:prSet/>
      <dgm:spPr/>
      <dgm:t>
        <a:bodyPr/>
        <a:lstStyle/>
        <a:p>
          <a:endParaRPr lang="en-US"/>
        </a:p>
      </dgm:t>
    </dgm:pt>
    <dgm:pt modelId="{1DEB2B9E-8791-4288-89AD-B7D679AB3683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Usage: condition, odometer</a:t>
          </a:r>
          <a:endParaRPr lang="en-US"/>
        </a:p>
      </dgm:t>
    </dgm:pt>
    <dgm:pt modelId="{1C7F919B-FCEA-40E4-A5F6-ADFE07C214F2}" type="parTrans" cxnId="{FEC2387E-86BF-4534-8EE5-D6AD85D1976F}">
      <dgm:prSet/>
      <dgm:spPr/>
      <dgm:t>
        <a:bodyPr/>
        <a:lstStyle/>
        <a:p>
          <a:endParaRPr lang="en-US"/>
        </a:p>
      </dgm:t>
    </dgm:pt>
    <dgm:pt modelId="{3CEDB804-0705-4781-8ADC-2FF60DC79572}" type="sibTrans" cxnId="{FEC2387E-86BF-4534-8EE5-D6AD85D1976F}">
      <dgm:prSet/>
      <dgm:spPr/>
      <dgm:t>
        <a:bodyPr/>
        <a:lstStyle/>
        <a:p>
          <a:endParaRPr lang="en-US"/>
        </a:p>
      </dgm:t>
    </dgm:pt>
    <dgm:pt modelId="{9EF05AFB-1352-4E71-8D34-0EB421FE7F36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Pricing: mmr, sellingprice</a:t>
          </a:r>
          <a:endParaRPr lang="en-US"/>
        </a:p>
      </dgm:t>
    </dgm:pt>
    <dgm:pt modelId="{5143518A-B0D3-4F68-A413-D8302B0BEA81}" type="parTrans" cxnId="{AD960FD0-1195-49B9-BF7D-5E008CB3F27A}">
      <dgm:prSet/>
      <dgm:spPr/>
      <dgm:t>
        <a:bodyPr/>
        <a:lstStyle/>
        <a:p>
          <a:endParaRPr lang="en-US"/>
        </a:p>
      </dgm:t>
    </dgm:pt>
    <dgm:pt modelId="{C3AD8C1F-0E94-4354-81C8-8D3BFD568B2C}" type="sibTrans" cxnId="{AD960FD0-1195-49B9-BF7D-5E008CB3F27A}">
      <dgm:prSet/>
      <dgm:spPr/>
      <dgm:t>
        <a:bodyPr/>
        <a:lstStyle/>
        <a:p>
          <a:endParaRPr lang="en-US"/>
        </a:p>
      </dgm:t>
    </dgm:pt>
    <dgm:pt modelId="{FA07D323-DA52-4843-AAE9-C51D2D31D8D4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Location &amp; seller: state, seller</a:t>
          </a:r>
          <a:endParaRPr lang="en-US"/>
        </a:p>
      </dgm:t>
    </dgm:pt>
    <dgm:pt modelId="{E6402C24-DEA5-46CC-996C-F458C8EDE007}" type="parTrans" cxnId="{E8F4ECB2-7084-48B3-8BA7-896C0509C4F6}">
      <dgm:prSet/>
      <dgm:spPr/>
      <dgm:t>
        <a:bodyPr/>
        <a:lstStyle/>
        <a:p>
          <a:endParaRPr lang="en-US"/>
        </a:p>
      </dgm:t>
    </dgm:pt>
    <dgm:pt modelId="{A11959F3-3CD6-4388-A76E-E616A5E825D3}" type="sibTrans" cxnId="{E8F4ECB2-7084-48B3-8BA7-896C0509C4F6}">
      <dgm:prSet/>
      <dgm:spPr/>
      <dgm:t>
        <a:bodyPr/>
        <a:lstStyle/>
        <a:p>
          <a:endParaRPr lang="en-US"/>
        </a:p>
      </dgm:t>
    </dgm:pt>
    <dgm:pt modelId="{DB528793-EE88-46AB-BD70-EDBD391752AD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Time: saledate</a:t>
          </a:r>
          <a:endParaRPr lang="en-US"/>
        </a:p>
      </dgm:t>
    </dgm:pt>
    <dgm:pt modelId="{EFAD2024-2676-493D-A0C6-5088A74254F6}" type="parTrans" cxnId="{F1EE3A5A-0F61-45DB-8463-1569CB60BB46}">
      <dgm:prSet/>
      <dgm:spPr/>
      <dgm:t>
        <a:bodyPr/>
        <a:lstStyle/>
        <a:p>
          <a:endParaRPr lang="en-US"/>
        </a:p>
      </dgm:t>
    </dgm:pt>
    <dgm:pt modelId="{2287950F-BBD3-4F83-8E93-2D3B5E036831}" type="sibTrans" cxnId="{F1EE3A5A-0F61-45DB-8463-1569CB60BB46}">
      <dgm:prSet/>
      <dgm:spPr/>
      <dgm:t>
        <a:bodyPr/>
        <a:lstStyle/>
        <a:p>
          <a:endParaRPr lang="en-US"/>
        </a:p>
      </dgm:t>
    </dgm:pt>
    <dgm:pt modelId="{CAC08D6E-5C0E-46B5-A880-D82A67CB8B73}" type="pres">
      <dgm:prSet presAssocID="{6EA0DD70-9215-42F8-A07E-B0D75446D1C3}" presName="vert0" presStyleCnt="0">
        <dgm:presLayoutVars>
          <dgm:dir/>
          <dgm:animOne val="branch"/>
          <dgm:animLvl val="lvl"/>
        </dgm:presLayoutVars>
      </dgm:prSet>
      <dgm:spPr/>
    </dgm:pt>
    <dgm:pt modelId="{2A6B84A5-4B71-4D2A-966D-4A1EEF776F2B}" type="pres">
      <dgm:prSet presAssocID="{76CC1C7F-F8BF-4C1F-8764-8ACA0C58F7AD}" presName="thickLine" presStyleLbl="alignNode1" presStyleIdx="0" presStyleCnt="6"/>
      <dgm:spPr/>
    </dgm:pt>
    <dgm:pt modelId="{D0ECC271-0A4E-4F17-9BE9-95DF735074D7}" type="pres">
      <dgm:prSet presAssocID="{76CC1C7F-F8BF-4C1F-8764-8ACA0C58F7AD}" presName="horz1" presStyleCnt="0"/>
      <dgm:spPr/>
    </dgm:pt>
    <dgm:pt modelId="{E4CBF8BB-70FB-4142-A38D-457146C932A3}" type="pres">
      <dgm:prSet presAssocID="{76CC1C7F-F8BF-4C1F-8764-8ACA0C58F7AD}" presName="tx1" presStyleLbl="revTx" presStyleIdx="0" presStyleCnt="6"/>
      <dgm:spPr/>
    </dgm:pt>
    <dgm:pt modelId="{83D54D33-D549-4232-B206-814164F001ED}" type="pres">
      <dgm:prSet presAssocID="{76CC1C7F-F8BF-4C1F-8764-8ACA0C58F7AD}" presName="vert1" presStyleCnt="0"/>
      <dgm:spPr/>
    </dgm:pt>
    <dgm:pt modelId="{32F448AE-56E6-45C3-B84C-593D0488781D}" type="pres">
      <dgm:prSet presAssocID="{B55D9E10-EA25-462D-B374-167A573950CE}" presName="thickLine" presStyleLbl="alignNode1" presStyleIdx="1" presStyleCnt="6"/>
      <dgm:spPr/>
    </dgm:pt>
    <dgm:pt modelId="{EA293FE8-3555-42EF-8C64-E48A769CFF75}" type="pres">
      <dgm:prSet presAssocID="{B55D9E10-EA25-462D-B374-167A573950CE}" presName="horz1" presStyleCnt="0"/>
      <dgm:spPr/>
    </dgm:pt>
    <dgm:pt modelId="{F95C6D7F-570B-4C18-AEAB-6C9E8466865B}" type="pres">
      <dgm:prSet presAssocID="{B55D9E10-EA25-462D-B374-167A573950CE}" presName="tx1" presStyleLbl="revTx" presStyleIdx="1" presStyleCnt="6"/>
      <dgm:spPr/>
    </dgm:pt>
    <dgm:pt modelId="{0B2413FD-EE29-491B-9213-F9C705377470}" type="pres">
      <dgm:prSet presAssocID="{B55D9E10-EA25-462D-B374-167A573950CE}" presName="vert1" presStyleCnt="0"/>
      <dgm:spPr/>
    </dgm:pt>
    <dgm:pt modelId="{A053AC2D-1377-4E20-835A-56E0FE695FD0}" type="pres">
      <dgm:prSet presAssocID="{1DEB2B9E-8791-4288-89AD-B7D679AB3683}" presName="thickLine" presStyleLbl="alignNode1" presStyleIdx="2" presStyleCnt="6"/>
      <dgm:spPr/>
    </dgm:pt>
    <dgm:pt modelId="{8091CD4B-44E4-412B-9FCF-79B909248D82}" type="pres">
      <dgm:prSet presAssocID="{1DEB2B9E-8791-4288-89AD-B7D679AB3683}" presName="horz1" presStyleCnt="0"/>
      <dgm:spPr/>
    </dgm:pt>
    <dgm:pt modelId="{26883C8D-9FA2-4D4A-8107-7E2DCF52083C}" type="pres">
      <dgm:prSet presAssocID="{1DEB2B9E-8791-4288-89AD-B7D679AB3683}" presName="tx1" presStyleLbl="revTx" presStyleIdx="2" presStyleCnt="6"/>
      <dgm:spPr/>
    </dgm:pt>
    <dgm:pt modelId="{FB2F307E-0F47-4BEB-9B57-09662923DB73}" type="pres">
      <dgm:prSet presAssocID="{1DEB2B9E-8791-4288-89AD-B7D679AB3683}" presName="vert1" presStyleCnt="0"/>
      <dgm:spPr/>
    </dgm:pt>
    <dgm:pt modelId="{70FCAA03-8400-44C8-B38C-62AC877E2A7D}" type="pres">
      <dgm:prSet presAssocID="{9EF05AFB-1352-4E71-8D34-0EB421FE7F36}" presName="thickLine" presStyleLbl="alignNode1" presStyleIdx="3" presStyleCnt="6"/>
      <dgm:spPr/>
    </dgm:pt>
    <dgm:pt modelId="{C81DF5C8-D3A0-4BFE-B69F-96F7040CAF17}" type="pres">
      <dgm:prSet presAssocID="{9EF05AFB-1352-4E71-8D34-0EB421FE7F36}" presName="horz1" presStyleCnt="0"/>
      <dgm:spPr/>
    </dgm:pt>
    <dgm:pt modelId="{4CDFB444-9754-480D-9DEF-C5AF61B425A7}" type="pres">
      <dgm:prSet presAssocID="{9EF05AFB-1352-4E71-8D34-0EB421FE7F36}" presName="tx1" presStyleLbl="revTx" presStyleIdx="3" presStyleCnt="6"/>
      <dgm:spPr/>
    </dgm:pt>
    <dgm:pt modelId="{7F137AF2-B9DE-4ED7-A953-D88683FFEDAC}" type="pres">
      <dgm:prSet presAssocID="{9EF05AFB-1352-4E71-8D34-0EB421FE7F36}" presName="vert1" presStyleCnt="0"/>
      <dgm:spPr/>
    </dgm:pt>
    <dgm:pt modelId="{CFE0BC9A-C80D-4983-833A-574F2F47E80E}" type="pres">
      <dgm:prSet presAssocID="{FA07D323-DA52-4843-AAE9-C51D2D31D8D4}" presName="thickLine" presStyleLbl="alignNode1" presStyleIdx="4" presStyleCnt="6"/>
      <dgm:spPr/>
    </dgm:pt>
    <dgm:pt modelId="{4C01FC63-9D30-4731-96F8-9E274C567C73}" type="pres">
      <dgm:prSet presAssocID="{FA07D323-DA52-4843-AAE9-C51D2D31D8D4}" presName="horz1" presStyleCnt="0"/>
      <dgm:spPr/>
    </dgm:pt>
    <dgm:pt modelId="{54DFC2B5-426F-423B-A13E-7EC2D1006C48}" type="pres">
      <dgm:prSet presAssocID="{FA07D323-DA52-4843-AAE9-C51D2D31D8D4}" presName="tx1" presStyleLbl="revTx" presStyleIdx="4" presStyleCnt="6"/>
      <dgm:spPr/>
    </dgm:pt>
    <dgm:pt modelId="{63912CEF-3592-4956-BC83-40A59BA67AA0}" type="pres">
      <dgm:prSet presAssocID="{FA07D323-DA52-4843-AAE9-C51D2D31D8D4}" presName="vert1" presStyleCnt="0"/>
      <dgm:spPr/>
    </dgm:pt>
    <dgm:pt modelId="{29C4B1FC-3E2F-41BC-AF5D-67CE8A93F491}" type="pres">
      <dgm:prSet presAssocID="{DB528793-EE88-46AB-BD70-EDBD391752AD}" presName="thickLine" presStyleLbl="alignNode1" presStyleIdx="5" presStyleCnt="6"/>
      <dgm:spPr/>
    </dgm:pt>
    <dgm:pt modelId="{8E3DE759-7868-4D4C-97EA-89B095C57916}" type="pres">
      <dgm:prSet presAssocID="{DB528793-EE88-46AB-BD70-EDBD391752AD}" presName="horz1" presStyleCnt="0"/>
      <dgm:spPr/>
    </dgm:pt>
    <dgm:pt modelId="{0C972B75-2234-4E00-8229-F9AA53A13389}" type="pres">
      <dgm:prSet presAssocID="{DB528793-EE88-46AB-BD70-EDBD391752AD}" presName="tx1" presStyleLbl="revTx" presStyleIdx="5" presStyleCnt="6"/>
      <dgm:spPr/>
    </dgm:pt>
    <dgm:pt modelId="{16FC6520-0C20-4656-A0A3-722A2784FE99}" type="pres">
      <dgm:prSet presAssocID="{DB528793-EE88-46AB-BD70-EDBD391752AD}" presName="vert1" presStyleCnt="0"/>
      <dgm:spPr/>
    </dgm:pt>
  </dgm:ptLst>
  <dgm:cxnLst>
    <dgm:cxn modelId="{826AED53-E20B-4C62-BFEF-E5109FD90DBC}" type="presOf" srcId="{1DEB2B9E-8791-4288-89AD-B7D679AB3683}" destId="{26883C8D-9FA2-4D4A-8107-7E2DCF52083C}" srcOrd="0" destOrd="0" presId="urn:microsoft.com/office/officeart/2008/layout/LinedList"/>
    <dgm:cxn modelId="{3C198875-90CA-4DA0-A493-EBD685C7D9F7}" type="presOf" srcId="{B55D9E10-EA25-462D-B374-167A573950CE}" destId="{F95C6D7F-570B-4C18-AEAB-6C9E8466865B}" srcOrd="0" destOrd="0" presId="urn:microsoft.com/office/officeart/2008/layout/LinedList"/>
    <dgm:cxn modelId="{B670EF79-199F-4304-B082-B39CDF4EF192}" type="presOf" srcId="{FA07D323-DA52-4843-AAE9-C51D2D31D8D4}" destId="{54DFC2B5-426F-423B-A13E-7EC2D1006C48}" srcOrd="0" destOrd="0" presId="urn:microsoft.com/office/officeart/2008/layout/LinedList"/>
    <dgm:cxn modelId="{F1EE3A5A-0F61-45DB-8463-1569CB60BB46}" srcId="{6EA0DD70-9215-42F8-A07E-B0D75446D1C3}" destId="{DB528793-EE88-46AB-BD70-EDBD391752AD}" srcOrd="5" destOrd="0" parTransId="{EFAD2024-2676-493D-A0C6-5088A74254F6}" sibTransId="{2287950F-BBD3-4F83-8E93-2D3B5E036831}"/>
    <dgm:cxn modelId="{A026797C-D5D5-4419-A1A9-5938A51ACEEB}" srcId="{6EA0DD70-9215-42F8-A07E-B0D75446D1C3}" destId="{76CC1C7F-F8BF-4C1F-8764-8ACA0C58F7AD}" srcOrd="0" destOrd="0" parTransId="{6968A0C7-0D47-4E85-8499-AA0AE1A7224B}" sibTransId="{C8CA2F58-0DD5-4B64-8398-001D8B07DA60}"/>
    <dgm:cxn modelId="{5BFBCE7C-05BB-4A22-8C53-67B8A66F529E}" type="presOf" srcId="{76CC1C7F-F8BF-4C1F-8764-8ACA0C58F7AD}" destId="{E4CBF8BB-70FB-4142-A38D-457146C932A3}" srcOrd="0" destOrd="0" presId="urn:microsoft.com/office/officeart/2008/layout/LinedList"/>
    <dgm:cxn modelId="{FEC2387E-86BF-4534-8EE5-D6AD85D1976F}" srcId="{6EA0DD70-9215-42F8-A07E-B0D75446D1C3}" destId="{1DEB2B9E-8791-4288-89AD-B7D679AB3683}" srcOrd="2" destOrd="0" parTransId="{1C7F919B-FCEA-40E4-A5F6-ADFE07C214F2}" sibTransId="{3CEDB804-0705-4781-8ADC-2FF60DC79572}"/>
    <dgm:cxn modelId="{A74A8F93-AB76-4E3D-A32F-C7AC8071E66D}" type="presOf" srcId="{9EF05AFB-1352-4E71-8D34-0EB421FE7F36}" destId="{4CDFB444-9754-480D-9DEF-C5AF61B425A7}" srcOrd="0" destOrd="0" presId="urn:microsoft.com/office/officeart/2008/layout/LinedList"/>
    <dgm:cxn modelId="{E8F4ECB2-7084-48B3-8BA7-896C0509C4F6}" srcId="{6EA0DD70-9215-42F8-A07E-B0D75446D1C3}" destId="{FA07D323-DA52-4843-AAE9-C51D2D31D8D4}" srcOrd="4" destOrd="0" parTransId="{E6402C24-DEA5-46CC-996C-F458C8EDE007}" sibTransId="{A11959F3-3CD6-4388-A76E-E616A5E825D3}"/>
    <dgm:cxn modelId="{AD960FD0-1195-49B9-BF7D-5E008CB3F27A}" srcId="{6EA0DD70-9215-42F8-A07E-B0D75446D1C3}" destId="{9EF05AFB-1352-4E71-8D34-0EB421FE7F36}" srcOrd="3" destOrd="0" parTransId="{5143518A-B0D3-4F68-A413-D8302B0BEA81}" sibTransId="{C3AD8C1F-0E94-4354-81C8-8D3BFD568B2C}"/>
    <dgm:cxn modelId="{1850ECD0-8CC9-4BE0-942C-CAA451125EC8}" type="presOf" srcId="{DB528793-EE88-46AB-BD70-EDBD391752AD}" destId="{0C972B75-2234-4E00-8229-F9AA53A13389}" srcOrd="0" destOrd="0" presId="urn:microsoft.com/office/officeart/2008/layout/LinedList"/>
    <dgm:cxn modelId="{011693D3-CBF0-4072-8EBC-8ECB3655BAC8}" type="presOf" srcId="{6EA0DD70-9215-42F8-A07E-B0D75446D1C3}" destId="{CAC08D6E-5C0E-46B5-A880-D82A67CB8B73}" srcOrd="0" destOrd="0" presId="urn:microsoft.com/office/officeart/2008/layout/LinedList"/>
    <dgm:cxn modelId="{BE5807F6-67D2-49D6-A9CF-80BB17172163}" srcId="{6EA0DD70-9215-42F8-A07E-B0D75446D1C3}" destId="{B55D9E10-EA25-462D-B374-167A573950CE}" srcOrd="1" destOrd="0" parTransId="{BEF170C2-BBC8-4491-9ECE-A8DB0D2503EF}" sibTransId="{89BC0A27-7F0D-47D0-8FD7-6B18FBE5B26C}"/>
    <dgm:cxn modelId="{4785C37D-3892-4879-95F0-205FC6D835C1}" type="presParOf" srcId="{CAC08D6E-5C0E-46B5-A880-D82A67CB8B73}" destId="{2A6B84A5-4B71-4D2A-966D-4A1EEF776F2B}" srcOrd="0" destOrd="0" presId="urn:microsoft.com/office/officeart/2008/layout/LinedList"/>
    <dgm:cxn modelId="{6BF85F86-A101-489C-A2D4-348E206A0DB1}" type="presParOf" srcId="{CAC08D6E-5C0E-46B5-A880-D82A67CB8B73}" destId="{D0ECC271-0A4E-4F17-9BE9-95DF735074D7}" srcOrd="1" destOrd="0" presId="urn:microsoft.com/office/officeart/2008/layout/LinedList"/>
    <dgm:cxn modelId="{D87CCB1B-8E8F-45F0-83BA-2A1394D416E2}" type="presParOf" srcId="{D0ECC271-0A4E-4F17-9BE9-95DF735074D7}" destId="{E4CBF8BB-70FB-4142-A38D-457146C932A3}" srcOrd="0" destOrd="0" presId="urn:microsoft.com/office/officeart/2008/layout/LinedList"/>
    <dgm:cxn modelId="{8B6C9F44-6BC3-4AE1-89C6-630EFB9966D1}" type="presParOf" srcId="{D0ECC271-0A4E-4F17-9BE9-95DF735074D7}" destId="{83D54D33-D549-4232-B206-814164F001ED}" srcOrd="1" destOrd="0" presId="urn:microsoft.com/office/officeart/2008/layout/LinedList"/>
    <dgm:cxn modelId="{A19A86C7-A657-4F1D-9018-6E6C2CBAC47E}" type="presParOf" srcId="{CAC08D6E-5C0E-46B5-A880-D82A67CB8B73}" destId="{32F448AE-56E6-45C3-B84C-593D0488781D}" srcOrd="2" destOrd="0" presId="urn:microsoft.com/office/officeart/2008/layout/LinedList"/>
    <dgm:cxn modelId="{E93CED3F-8C60-4897-914A-EA17B15D37F7}" type="presParOf" srcId="{CAC08D6E-5C0E-46B5-A880-D82A67CB8B73}" destId="{EA293FE8-3555-42EF-8C64-E48A769CFF75}" srcOrd="3" destOrd="0" presId="urn:microsoft.com/office/officeart/2008/layout/LinedList"/>
    <dgm:cxn modelId="{37CFE59E-B953-4901-861F-60F39A2F1D7F}" type="presParOf" srcId="{EA293FE8-3555-42EF-8C64-E48A769CFF75}" destId="{F95C6D7F-570B-4C18-AEAB-6C9E8466865B}" srcOrd="0" destOrd="0" presId="urn:microsoft.com/office/officeart/2008/layout/LinedList"/>
    <dgm:cxn modelId="{3B49DF9B-38A0-4850-ACF3-98222F46A97E}" type="presParOf" srcId="{EA293FE8-3555-42EF-8C64-E48A769CFF75}" destId="{0B2413FD-EE29-491B-9213-F9C705377470}" srcOrd="1" destOrd="0" presId="urn:microsoft.com/office/officeart/2008/layout/LinedList"/>
    <dgm:cxn modelId="{16C53406-D42B-451C-908E-1409711DC28F}" type="presParOf" srcId="{CAC08D6E-5C0E-46B5-A880-D82A67CB8B73}" destId="{A053AC2D-1377-4E20-835A-56E0FE695FD0}" srcOrd="4" destOrd="0" presId="urn:microsoft.com/office/officeart/2008/layout/LinedList"/>
    <dgm:cxn modelId="{6D686E8E-C488-4D08-B97F-9FB0DC94F18E}" type="presParOf" srcId="{CAC08D6E-5C0E-46B5-A880-D82A67CB8B73}" destId="{8091CD4B-44E4-412B-9FCF-79B909248D82}" srcOrd="5" destOrd="0" presId="urn:microsoft.com/office/officeart/2008/layout/LinedList"/>
    <dgm:cxn modelId="{B4D0E344-E9CD-49BC-9AA1-D5B77051314C}" type="presParOf" srcId="{8091CD4B-44E4-412B-9FCF-79B909248D82}" destId="{26883C8D-9FA2-4D4A-8107-7E2DCF52083C}" srcOrd="0" destOrd="0" presId="urn:microsoft.com/office/officeart/2008/layout/LinedList"/>
    <dgm:cxn modelId="{5A10B635-9297-4DB3-AE9E-2483FDCAF413}" type="presParOf" srcId="{8091CD4B-44E4-412B-9FCF-79B909248D82}" destId="{FB2F307E-0F47-4BEB-9B57-09662923DB73}" srcOrd="1" destOrd="0" presId="urn:microsoft.com/office/officeart/2008/layout/LinedList"/>
    <dgm:cxn modelId="{E44A3FB8-B78A-4DC2-AFEE-F621DF840FE8}" type="presParOf" srcId="{CAC08D6E-5C0E-46B5-A880-D82A67CB8B73}" destId="{70FCAA03-8400-44C8-B38C-62AC877E2A7D}" srcOrd="6" destOrd="0" presId="urn:microsoft.com/office/officeart/2008/layout/LinedList"/>
    <dgm:cxn modelId="{D1D34E92-A645-4AA5-8CAE-3C5B0AB6B261}" type="presParOf" srcId="{CAC08D6E-5C0E-46B5-A880-D82A67CB8B73}" destId="{C81DF5C8-D3A0-4BFE-B69F-96F7040CAF17}" srcOrd="7" destOrd="0" presId="urn:microsoft.com/office/officeart/2008/layout/LinedList"/>
    <dgm:cxn modelId="{9746E6CA-A8E3-4C91-8BFE-774AE6CF1E9A}" type="presParOf" srcId="{C81DF5C8-D3A0-4BFE-B69F-96F7040CAF17}" destId="{4CDFB444-9754-480D-9DEF-C5AF61B425A7}" srcOrd="0" destOrd="0" presId="urn:microsoft.com/office/officeart/2008/layout/LinedList"/>
    <dgm:cxn modelId="{C8076928-375D-49A0-9189-B24F50FAB865}" type="presParOf" srcId="{C81DF5C8-D3A0-4BFE-B69F-96F7040CAF17}" destId="{7F137AF2-B9DE-4ED7-A953-D88683FFEDAC}" srcOrd="1" destOrd="0" presId="urn:microsoft.com/office/officeart/2008/layout/LinedList"/>
    <dgm:cxn modelId="{1F478B87-C09E-42F4-A20B-F14040011D45}" type="presParOf" srcId="{CAC08D6E-5C0E-46B5-A880-D82A67CB8B73}" destId="{CFE0BC9A-C80D-4983-833A-574F2F47E80E}" srcOrd="8" destOrd="0" presId="urn:microsoft.com/office/officeart/2008/layout/LinedList"/>
    <dgm:cxn modelId="{B55269D4-42DA-4A83-9CB5-3782F369BD47}" type="presParOf" srcId="{CAC08D6E-5C0E-46B5-A880-D82A67CB8B73}" destId="{4C01FC63-9D30-4731-96F8-9E274C567C73}" srcOrd="9" destOrd="0" presId="urn:microsoft.com/office/officeart/2008/layout/LinedList"/>
    <dgm:cxn modelId="{61DD7A7A-FAF1-4AA6-955A-2D04C252EDBC}" type="presParOf" srcId="{4C01FC63-9D30-4731-96F8-9E274C567C73}" destId="{54DFC2B5-426F-423B-A13E-7EC2D1006C48}" srcOrd="0" destOrd="0" presId="urn:microsoft.com/office/officeart/2008/layout/LinedList"/>
    <dgm:cxn modelId="{A995B70E-3110-4EE7-86EF-2695B184953D}" type="presParOf" srcId="{4C01FC63-9D30-4731-96F8-9E274C567C73}" destId="{63912CEF-3592-4956-BC83-40A59BA67AA0}" srcOrd="1" destOrd="0" presId="urn:microsoft.com/office/officeart/2008/layout/LinedList"/>
    <dgm:cxn modelId="{9B15DEAD-7253-4358-B445-4A23F78BCE9C}" type="presParOf" srcId="{CAC08D6E-5C0E-46B5-A880-D82A67CB8B73}" destId="{29C4B1FC-3E2F-41BC-AF5D-67CE8A93F491}" srcOrd="10" destOrd="0" presId="urn:microsoft.com/office/officeart/2008/layout/LinedList"/>
    <dgm:cxn modelId="{4A83AE01-6B86-49AD-89E5-3C6D659126EA}" type="presParOf" srcId="{CAC08D6E-5C0E-46B5-A880-D82A67CB8B73}" destId="{8E3DE759-7868-4D4C-97EA-89B095C57916}" srcOrd="11" destOrd="0" presId="urn:microsoft.com/office/officeart/2008/layout/LinedList"/>
    <dgm:cxn modelId="{D5506437-D5C1-4760-A150-FA22C07FB5C8}" type="presParOf" srcId="{8E3DE759-7868-4D4C-97EA-89B095C57916}" destId="{0C972B75-2234-4E00-8229-F9AA53A13389}" srcOrd="0" destOrd="0" presId="urn:microsoft.com/office/officeart/2008/layout/LinedList"/>
    <dgm:cxn modelId="{791F74B5-08B6-4A11-AACF-C43182632599}" type="presParOf" srcId="{8E3DE759-7868-4D4C-97EA-89B095C57916}" destId="{16FC6520-0C20-4656-A0A3-722A2784FE9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6B84A5-4B71-4D2A-966D-4A1EEF776F2B}">
      <dsp:nvSpPr>
        <dsp:cNvPr id="0" name=""/>
        <dsp:cNvSpPr/>
      </dsp:nvSpPr>
      <dsp:spPr>
        <a:xfrm>
          <a:off x="0" y="1127"/>
          <a:ext cx="80690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CBF8BB-70FB-4142-A38D-457146C932A3}">
      <dsp:nvSpPr>
        <dsp:cNvPr id="0" name=""/>
        <dsp:cNvSpPr/>
      </dsp:nvSpPr>
      <dsp:spPr>
        <a:xfrm>
          <a:off x="0" y="1127"/>
          <a:ext cx="8069068" cy="384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/>
            <a:t>Key Columns:</a:t>
          </a:r>
          <a:endParaRPr lang="en-US" sz="1600" kern="1200"/>
        </a:p>
      </dsp:txBody>
      <dsp:txXfrm>
        <a:off x="0" y="1127"/>
        <a:ext cx="8069068" cy="384344"/>
      </dsp:txXfrm>
    </dsp:sp>
    <dsp:sp modelId="{32F448AE-56E6-45C3-B84C-593D0488781D}">
      <dsp:nvSpPr>
        <dsp:cNvPr id="0" name=""/>
        <dsp:cNvSpPr/>
      </dsp:nvSpPr>
      <dsp:spPr>
        <a:xfrm>
          <a:off x="0" y="385472"/>
          <a:ext cx="80690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5C6D7F-570B-4C18-AEAB-6C9E8466865B}">
      <dsp:nvSpPr>
        <dsp:cNvPr id="0" name=""/>
        <dsp:cNvSpPr/>
      </dsp:nvSpPr>
      <dsp:spPr>
        <a:xfrm>
          <a:off x="0" y="385472"/>
          <a:ext cx="8069068" cy="384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Vehicle Info: year, make, model, trim, body, transmission</a:t>
          </a:r>
          <a:endParaRPr lang="en-US" sz="1600" kern="1200"/>
        </a:p>
      </dsp:txBody>
      <dsp:txXfrm>
        <a:off x="0" y="385472"/>
        <a:ext cx="8069068" cy="384344"/>
      </dsp:txXfrm>
    </dsp:sp>
    <dsp:sp modelId="{A053AC2D-1377-4E20-835A-56E0FE695FD0}">
      <dsp:nvSpPr>
        <dsp:cNvPr id="0" name=""/>
        <dsp:cNvSpPr/>
      </dsp:nvSpPr>
      <dsp:spPr>
        <a:xfrm>
          <a:off x="0" y="769817"/>
          <a:ext cx="80690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883C8D-9FA2-4D4A-8107-7E2DCF52083C}">
      <dsp:nvSpPr>
        <dsp:cNvPr id="0" name=""/>
        <dsp:cNvSpPr/>
      </dsp:nvSpPr>
      <dsp:spPr>
        <a:xfrm>
          <a:off x="0" y="769817"/>
          <a:ext cx="8069068" cy="384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Usage: condition, odometer</a:t>
          </a:r>
          <a:endParaRPr lang="en-US" sz="1600" kern="1200"/>
        </a:p>
      </dsp:txBody>
      <dsp:txXfrm>
        <a:off x="0" y="769817"/>
        <a:ext cx="8069068" cy="384344"/>
      </dsp:txXfrm>
    </dsp:sp>
    <dsp:sp modelId="{70FCAA03-8400-44C8-B38C-62AC877E2A7D}">
      <dsp:nvSpPr>
        <dsp:cNvPr id="0" name=""/>
        <dsp:cNvSpPr/>
      </dsp:nvSpPr>
      <dsp:spPr>
        <a:xfrm>
          <a:off x="0" y="1154162"/>
          <a:ext cx="80690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DFB444-9754-480D-9DEF-C5AF61B425A7}">
      <dsp:nvSpPr>
        <dsp:cNvPr id="0" name=""/>
        <dsp:cNvSpPr/>
      </dsp:nvSpPr>
      <dsp:spPr>
        <a:xfrm>
          <a:off x="0" y="1154162"/>
          <a:ext cx="8069068" cy="384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Pricing: mmr, sellingprice</a:t>
          </a:r>
          <a:endParaRPr lang="en-US" sz="1600" kern="1200"/>
        </a:p>
      </dsp:txBody>
      <dsp:txXfrm>
        <a:off x="0" y="1154162"/>
        <a:ext cx="8069068" cy="384344"/>
      </dsp:txXfrm>
    </dsp:sp>
    <dsp:sp modelId="{CFE0BC9A-C80D-4983-833A-574F2F47E80E}">
      <dsp:nvSpPr>
        <dsp:cNvPr id="0" name=""/>
        <dsp:cNvSpPr/>
      </dsp:nvSpPr>
      <dsp:spPr>
        <a:xfrm>
          <a:off x="0" y="1538506"/>
          <a:ext cx="80690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DFC2B5-426F-423B-A13E-7EC2D1006C48}">
      <dsp:nvSpPr>
        <dsp:cNvPr id="0" name=""/>
        <dsp:cNvSpPr/>
      </dsp:nvSpPr>
      <dsp:spPr>
        <a:xfrm>
          <a:off x="0" y="1538506"/>
          <a:ext cx="8069068" cy="384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Location &amp; seller: state, seller</a:t>
          </a:r>
          <a:endParaRPr lang="en-US" sz="1600" kern="1200"/>
        </a:p>
      </dsp:txBody>
      <dsp:txXfrm>
        <a:off x="0" y="1538506"/>
        <a:ext cx="8069068" cy="384344"/>
      </dsp:txXfrm>
    </dsp:sp>
    <dsp:sp modelId="{29C4B1FC-3E2F-41BC-AF5D-67CE8A93F491}">
      <dsp:nvSpPr>
        <dsp:cNvPr id="0" name=""/>
        <dsp:cNvSpPr/>
      </dsp:nvSpPr>
      <dsp:spPr>
        <a:xfrm>
          <a:off x="0" y="1922851"/>
          <a:ext cx="806906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972B75-2234-4E00-8229-F9AA53A13389}">
      <dsp:nvSpPr>
        <dsp:cNvPr id="0" name=""/>
        <dsp:cNvSpPr/>
      </dsp:nvSpPr>
      <dsp:spPr>
        <a:xfrm>
          <a:off x="0" y="1922851"/>
          <a:ext cx="8069068" cy="384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Time: saledate</a:t>
          </a:r>
          <a:endParaRPr lang="en-US" sz="1600" kern="1200"/>
        </a:p>
      </dsp:txBody>
      <dsp:txXfrm>
        <a:off x="0" y="1922851"/>
        <a:ext cx="8069068" cy="3843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24457-5FD0-C7F8-E8CE-BB88CABE6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9746B-F31C-7F01-3C7B-F25BDD171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282B0-5095-E61E-DF8F-C89E8772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B5BEC-28E6-393A-A71C-08A925AC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19069-8140-0593-E714-2E9BC8578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7059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3C1A3-44B2-3779-6D64-DDB4863E8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397691-27CC-2BF1-3DF8-7B60F07039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6DEB3-5323-85F1-4630-0F7B01393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58129-B1D3-A22D-ACD2-5E3AA48F4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7E245-6AAF-BB0E-F5B7-78FA438BB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9849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D9DA1F-71C1-A77F-F275-3457B91FD7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B8A4A3-3C1A-A20C-F8F6-56183804B6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1542A-8CD1-EA76-D848-9E75F7D75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EFA74-6DB9-3913-01DE-F5DC23C39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1D419-E2B5-C782-C29D-5D5CF510F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03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1746B-1B1E-580D-4A1C-5D7B856E5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F77C0-CD26-550B-2CEB-67627B8EE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8584F-13D8-8AAF-646B-31AE37862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0DBCB-C1AA-4485-011E-E6988210C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2BBA2-5ABC-DC47-DC50-D6B2BE9B8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5640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9A6F4-AEA3-D29E-C6B7-CD8F00FD0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371B9-D922-869A-F658-76E4D6395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9242B-66FB-A8DD-86CB-9F81E2B92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84397-C38D-EA31-D293-FDEA117D9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F7D63-1BAD-F110-7823-7E7427F5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0333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83C9-D672-A1DA-03AA-F3B5B20A9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FB4CA-CDE7-3BF5-4139-5F0E0A342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3BD6B5-7DC0-A150-6EE7-7C2B6B5E2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C2127-D2C2-B15F-FEC0-14679AFFF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E7D25-4FD1-19AB-0ACD-3F227C99E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4CC7F-CADA-B952-729D-128C739F4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7326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AE919-460B-BD40-F91B-2C4A301E5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A1B1D-BD2B-F543-D603-FF078F49C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6F8087-1BD7-16EC-8362-495E549A0F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E929A8-5C57-5546-9F54-F07D6AF4BE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DBF674-6DDD-4215-58FF-DFFBE7AC92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314069-800F-2136-8C73-4C4E4EF6A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0AFE19-0436-4CF4-6CD3-0F3943BDB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61F12E-B4A0-67CD-CB68-52CBABE0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908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5B462-ECE4-756D-A4D6-C5F9F128E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19953B-0F93-2BEC-CBDE-DC170E3BC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06A2A8-525B-5FB0-E248-4C03FFCBE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1ADD81-99AE-62B7-D00E-EA61478E7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4475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C000DE-85C8-617E-41F4-0073FFF0F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6F489F-A34E-B207-2448-EEE27A656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1E37D9-C3C9-CA9D-5722-36597D320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14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7639-9E6C-10B3-81CA-E03E7913D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AC4BD-9322-301F-18DE-7CD793110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004C9-C43F-AB2B-2EB4-64F78AEFA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F1852E-CA57-8C32-3D4C-75E872301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E1B341-4E6C-1296-ACA1-81EE2F1BE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B8BAE-B758-D68F-156A-A17B1639A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0682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988C2-3E75-7DB7-0ECB-62C872AFF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66646B-4EB0-7C84-CBCE-0B65C17803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683DD-E94D-F373-06B6-1C363C0B7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0A4990-BA68-C54C-EEC2-B5E90F18F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13235-32DC-8535-A71C-12F5BE5AE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D8ABB-DB08-D937-302C-56123CB81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3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82336-3839-A866-A175-7B20D9740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109AF-FD27-0DF9-E12E-4FEAC262B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E7EB7-8D6A-39C7-3A3F-81B32E453A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964412-1869-4747-8BC0-25425EEF4F58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FBAF3-10F2-9525-EB1B-D6F682A44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A01FA-601C-71A6-8CE3-240A2743A7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18946A-E216-4F72-A026-E92E7A5A5C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9978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ashboard of a car">
            <a:extLst>
              <a:ext uri="{FF2B5EF4-FFF2-40B4-BE49-F238E27FC236}">
                <a16:creationId xmlns:a16="http://schemas.microsoft.com/office/drawing/2014/main" id="{5F0A0950-E753-76A0-1D55-9A839993E8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184" r="24481" b="-2"/>
          <a:stretch>
            <a:fillRect/>
          </a:stretch>
        </p:blipFill>
        <p:spPr>
          <a:xfrm>
            <a:off x="-1" y="-2"/>
            <a:ext cx="6096001" cy="6858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7BD700-D47A-2108-406B-110E5B84576B}"/>
              </a:ext>
            </a:extLst>
          </p:cNvPr>
          <p:cNvSpPr txBox="1"/>
          <p:nvPr/>
        </p:nvSpPr>
        <p:spPr>
          <a:xfrm>
            <a:off x="6677951" y="976224"/>
            <a:ext cx="4156512" cy="4905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6000" b="1" dirty="0">
                <a:latin typeface="Britannic Bold" panose="020B0903060703020204" pitchFamily="34" charset="0"/>
              </a:rPr>
              <a:t>Vehicle Sales &amp; Price Insights Dashboard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26777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8176E1-D2AC-02EB-B5AC-88AAE9319197}"/>
              </a:ext>
            </a:extLst>
          </p:cNvPr>
          <p:cNvSpPr txBox="1"/>
          <p:nvPr/>
        </p:nvSpPr>
        <p:spPr>
          <a:xfrm>
            <a:off x="1137035" y="609600"/>
            <a:ext cx="3595678" cy="1330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+mj-lt"/>
                <a:ea typeface="+mj-ea"/>
                <a:cs typeface="+mj-cs"/>
              </a:rPr>
              <a:t>Project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91EF03-AD42-528A-2C4E-5CEE8AFDF3CB}"/>
              </a:ext>
            </a:extLst>
          </p:cNvPr>
          <p:cNvSpPr txBox="1"/>
          <p:nvPr/>
        </p:nvSpPr>
        <p:spPr>
          <a:xfrm>
            <a:off x="1137034" y="2194102"/>
            <a:ext cx="3158741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Objective:</a:t>
            </a:r>
            <a:br>
              <a:rPr lang="en-US" sz="2000" dirty="0"/>
            </a:br>
            <a:r>
              <a:rPr lang="en-US" sz="2000" dirty="0"/>
              <a:t>To clean and analyze vehicle sales transaction data and build an interactive Excel dashboard to understand pricing trends and market behavior.</a:t>
            </a:r>
            <a:endParaRPr lang="en-US" sz="2000"/>
          </a:p>
        </p:txBody>
      </p:sp>
      <p:pic>
        <p:nvPicPr>
          <p:cNvPr id="5" name="Picture 4" descr="Cars parked in a line">
            <a:extLst>
              <a:ext uri="{FF2B5EF4-FFF2-40B4-BE49-F238E27FC236}">
                <a16:creationId xmlns:a16="http://schemas.microsoft.com/office/drawing/2014/main" id="{8C9EE803-2E34-529F-934F-A69C6B20BE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5" r="6855"/>
          <a:stretch>
            <a:fillRect/>
          </a:stretch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9410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BC09BD-6DEC-D429-DA47-6EB5190B109F}"/>
              </a:ext>
            </a:extLst>
          </p:cNvPr>
          <p:cNvSpPr txBox="1"/>
          <p:nvPr/>
        </p:nvSpPr>
        <p:spPr>
          <a:xfrm>
            <a:off x="3182863" y="151651"/>
            <a:ext cx="58262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Aharoni" panose="02010803020104030203" pitchFamily="2" charset="-79"/>
                <a:cs typeface="Aharoni" panose="02010803020104030203" pitchFamily="2" charset="-79"/>
              </a:rPr>
              <a:t>Dataset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4F2A3E-BFB6-2313-36B7-60A0D8C407F5}"/>
              </a:ext>
            </a:extLst>
          </p:cNvPr>
          <p:cNvSpPr txBox="1"/>
          <p:nvPr/>
        </p:nvSpPr>
        <p:spPr>
          <a:xfrm>
            <a:off x="882272" y="1674674"/>
            <a:ext cx="9534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Amasis MT Pro Medium" panose="02040604050005020304" pitchFamily="18" charset="0"/>
              </a:rPr>
              <a:t>Dataset Name:</a:t>
            </a:r>
            <a:r>
              <a:rPr lang="en-IN" sz="2400" dirty="0">
                <a:latin typeface="Amasis MT Pro Medium" panose="02040604050005020304" pitchFamily="18" charset="0"/>
              </a:rPr>
              <a:t> Vehicle Sales and Market Trends Dataset</a:t>
            </a:r>
            <a:br>
              <a:rPr lang="en-IN" sz="2400" dirty="0">
                <a:latin typeface="Amasis MT Pro Medium" panose="02040604050005020304" pitchFamily="18" charset="0"/>
              </a:rPr>
            </a:br>
            <a:r>
              <a:rPr lang="en-IN" sz="2400" b="1" dirty="0">
                <a:latin typeface="Amasis MT Pro Medium" panose="02040604050005020304" pitchFamily="18" charset="0"/>
              </a:rPr>
              <a:t>Contains:</a:t>
            </a:r>
            <a:r>
              <a:rPr lang="en-IN" sz="2400" dirty="0">
                <a:latin typeface="Amasis MT Pro Medium" panose="02040604050005020304" pitchFamily="18" charset="0"/>
              </a:rPr>
              <a:t> 10K+ vehicle transaction records</a:t>
            </a:r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8021BF7B-B597-CF47-838D-5D2B5B9163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662086"/>
              </p:ext>
            </p:extLst>
          </p:nvPr>
        </p:nvGraphicFramePr>
        <p:xfrm>
          <a:off x="940069" y="2856467"/>
          <a:ext cx="8069068" cy="2308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Modern conceptual sports car in black room with white light">
            <a:extLst>
              <a:ext uri="{FF2B5EF4-FFF2-40B4-BE49-F238E27FC236}">
                <a16:creationId xmlns:a16="http://schemas.microsoft.com/office/drawing/2014/main" id="{359EEFDB-4B8A-1894-C0FC-354218B20B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713" y="2856467"/>
            <a:ext cx="2873008" cy="232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67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29F2BC-0BC9-1CFD-0D21-52C862040CD4}"/>
              </a:ext>
            </a:extLst>
          </p:cNvPr>
          <p:cNvSpPr txBox="1"/>
          <p:nvPr/>
        </p:nvSpPr>
        <p:spPr>
          <a:xfrm>
            <a:off x="467534" y="425472"/>
            <a:ext cx="4957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haroni" panose="02010803020104030203" pitchFamily="2" charset="-79"/>
                <a:cs typeface="Aharoni" panose="02010803020104030203" pitchFamily="2" charset="-79"/>
              </a:rPr>
              <a:t>Data Cleaning &amp; Transformation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916E08-B875-2928-D563-8EE8D84EF618}"/>
              </a:ext>
            </a:extLst>
          </p:cNvPr>
          <p:cNvSpPr txBox="1"/>
          <p:nvPr/>
        </p:nvSpPr>
        <p:spPr>
          <a:xfrm>
            <a:off x="374821" y="1029351"/>
            <a:ext cx="988742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 Narrow" panose="020B0606020202030204" pitchFamily="34" charset="0"/>
                <a:cs typeface="Angsana New" panose="02020603050405020304" pitchFamily="18" charset="-34"/>
              </a:rPr>
              <a:t>Cleaning Steps Performed</a:t>
            </a:r>
            <a:r>
              <a:rPr lang="en-IN" sz="2000" b="1" dirty="0">
                <a:cs typeface="Angsana New" panose="02020603050405020304" pitchFamily="18" charset="-34"/>
              </a:rPr>
              <a:t>:</a:t>
            </a:r>
          </a:p>
          <a:p>
            <a:endParaRPr lang="en-I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Constantia" panose="02030602050306030303" pitchFamily="18" charset="0"/>
              </a:rPr>
              <a:t>Removed duplicates (VIN)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Constantia" panose="02030602050306030303" pitchFamily="18" charset="0"/>
              </a:rPr>
              <a:t>Filled missing categorical values (Unknown)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Constantia" panose="02030602050306030303" pitchFamily="18" charset="0"/>
              </a:rPr>
              <a:t>Fixed datatypes (year, odometer, </a:t>
            </a:r>
            <a:r>
              <a:rPr lang="en-IN" sz="2000" dirty="0" err="1">
                <a:latin typeface="Constantia" panose="02030602050306030303" pitchFamily="18" charset="0"/>
              </a:rPr>
              <a:t>mmr</a:t>
            </a:r>
            <a:r>
              <a:rPr lang="en-IN" sz="2000" dirty="0">
                <a:latin typeface="Constantia" panose="02030602050306030303" pitchFamily="18" charset="0"/>
              </a:rPr>
              <a:t>, </a:t>
            </a:r>
            <a:r>
              <a:rPr lang="en-IN" sz="2000" dirty="0" err="1">
                <a:latin typeface="Constantia" panose="02030602050306030303" pitchFamily="18" charset="0"/>
              </a:rPr>
              <a:t>sellingprice</a:t>
            </a:r>
            <a:r>
              <a:rPr lang="en-IN" sz="2000" dirty="0">
                <a:latin typeface="Constantia" panose="02030602050306030303" pitchFamily="18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Constantia" panose="02030602050306030303" pitchFamily="18" charset="0"/>
              </a:rPr>
              <a:t>Converted </a:t>
            </a:r>
            <a:r>
              <a:rPr lang="en-IN" sz="2000" dirty="0" err="1">
                <a:latin typeface="Constantia" panose="02030602050306030303" pitchFamily="18" charset="0"/>
              </a:rPr>
              <a:t>saledate</a:t>
            </a:r>
            <a:r>
              <a:rPr lang="en-IN" sz="2000" dirty="0">
                <a:latin typeface="Constantia" panose="02030602050306030303" pitchFamily="18" charset="0"/>
              </a:rPr>
              <a:t> into Date format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Constantia" panose="02030602050306030303" pitchFamily="18" charset="0"/>
              </a:rPr>
              <a:t>Standardized state &amp; transmission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A2E13-207D-F94F-9110-E742541D41BE}"/>
              </a:ext>
            </a:extLst>
          </p:cNvPr>
          <p:cNvSpPr txBox="1"/>
          <p:nvPr/>
        </p:nvSpPr>
        <p:spPr>
          <a:xfrm>
            <a:off x="467534" y="3797324"/>
            <a:ext cx="7638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Feature Engineering (New Columns Created)</a:t>
            </a:r>
            <a:endParaRPr lang="en-IN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C386DF-A287-4467-7ACC-6A3C7A4AA919}"/>
              </a:ext>
            </a:extLst>
          </p:cNvPr>
          <p:cNvSpPr txBox="1"/>
          <p:nvPr/>
        </p:nvSpPr>
        <p:spPr>
          <a:xfrm>
            <a:off x="467534" y="4401203"/>
            <a:ext cx="728015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 Narrow" panose="020B0606020202030204" pitchFamily="34" charset="0"/>
              </a:rPr>
              <a:t>New Columns Added for Better Analysis</a:t>
            </a:r>
            <a:r>
              <a:rPr lang="en-US" b="1" dirty="0">
                <a:latin typeface="Constantia" panose="02030602050306030303" pitchFamily="18" charset="0"/>
              </a:rPr>
              <a:t>:</a:t>
            </a:r>
          </a:p>
          <a:p>
            <a:endParaRPr lang="en-US" dirty="0">
              <a:latin typeface="Constantia" panose="0203060205030603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nstantia" panose="02030602050306030303" pitchFamily="18" charset="0"/>
              </a:rPr>
              <a:t>Condition Category:</a:t>
            </a:r>
            <a:r>
              <a:rPr lang="en-US" dirty="0">
                <a:latin typeface="Constantia" panose="02030602050306030303" pitchFamily="18" charset="0"/>
              </a:rPr>
              <a:t> Poor / Average / Good / Excellent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nstantia" panose="0203060205030603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nstantia" panose="02030602050306030303" pitchFamily="18" charset="0"/>
              </a:rPr>
              <a:t>Mileage Band:</a:t>
            </a:r>
            <a:r>
              <a:rPr lang="en-US" dirty="0">
                <a:latin typeface="Constantia" panose="02030602050306030303" pitchFamily="18" charset="0"/>
              </a:rPr>
              <a:t> Low / Medium / High mileage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nstantia" panose="0203060205030603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onstantia" panose="02030602050306030303" pitchFamily="18" charset="0"/>
              </a:rPr>
              <a:t>Sale Month &amp; Month Name</a:t>
            </a:r>
            <a:r>
              <a:rPr lang="en-US" dirty="0">
                <a:latin typeface="Constantia" panose="02030602050306030303" pitchFamily="18" charset="0"/>
              </a:rPr>
              <a:t> for monthly trend analysis</a:t>
            </a:r>
          </a:p>
        </p:txBody>
      </p:sp>
    </p:spTree>
    <p:extLst>
      <p:ext uri="{BB962C8B-B14F-4D97-AF65-F5344CB8AC3E}">
        <p14:creationId xmlns:p14="http://schemas.microsoft.com/office/powerpoint/2010/main" val="1768773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71D270-A869-26BB-6899-A949DC9C7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284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DEBD8D-0BB1-55AC-3915-D5AD5FA89B06}"/>
              </a:ext>
            </a:extLst>
          </p:cNvPr>
          <p:cNvSpPr txBox="1"/>
          <p:nvPr/>
        </p:nvSpPr>
        <p:spPr>
          <a:xfrm>
            <a:off x="2442072" y="790833"/>
            <a:ext cx="5696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/>
              <a:t>Key Insights &amp; Findings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FE74F5-8292-46EE-D745-2E4D096A9DF2}"/>
              </a:ext>
            </a:extLst>
          </p:cNvPr>
          <p:cNvSpPr txBox="1"/>
          <p:nvPr/>
        </p:nvSpPr>
        <p:spPr>
          <a:xfrm>
            <a:off x="1433382" y="2479752"/>
            <a:ext cx="771384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Make/Brand</a:t>
            </a:r>
            <a:r>
              <a:rPr lang="en-US" dirty="0"/>
              <a:t> strongly impacts selling price (premium makes sell higher).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Low mileage + good condition</a:t>
            </a:r>
            <a:r>
              <a:rPr lang="en-US" dirty="0"/>
              <a:t> vehicles have the highest prices.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High mileage / poor condition</a:t>
            </a:r>
            <a:r>
              <a:rPr lang="en-US" dirty="0"/>
              <a:t> vehicles sell for less (depreciation effect).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Sales and pricing vary by </a:t>
            </a:r>
            <a:r>
              <a:rPr lang="en-US" b="1" dirty="0"/>
              <a:t>state</a:t>
            </a:r>
            <a:r>
              <a:rPr lang="en-US" dirty="0"/>
              <a:t> and fluctuate </a:t>
            </a:r>
            <a:r>
              <a:rPr lang="en-US" b="1" dirty="0"/>
              <a:t>month-wise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Automatic transmission</a:t>
            </a:r>
            <a:r>
              <a:rPr lang="en-US" dirty="0"/>
              <a:t> vehicles dominate the market.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5851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C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56FEB8-0E36-8D5E-BCA5-4BE5E26048D9}"/>
              </a:ext>
            </a:extLst>
          </p:cNvPr>
          <p:cNvSpPr txBox="1"/>
          <p:nvPr/>
        </p:nvSpPr>
        <p:spPr>
          <a:xfrm>
            <a:off x="1137033" y="670559"/>
            <a:ext cx="4683321" cy="21488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+mj-lt"/>
                <a:ea typeface="+mj-ea"/>
                <a:cs typeface="+mj-cs"/>
              </a:rPr>
              <a:t>Conclusion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13369D-A9AE-FA78-3471-02A3C28434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47" r="-2" b="-2"/>
          <a:stretch>
            <a:fillRect/>
          </a:stretch>
        </p:blipFill>
        <p:spPr>
          <a:xfrm>
            <a:off x="1" y="3105151"/>
            <a:ext cx="6448424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16D7B2-D269-B0CE-3BF2-DAB516808BB4}"/>
              </a:ext>
            </a:extLst>
          </p:cNvPr>
          <p:cNvSpPr txBox="1"/>
          <p:nvPr/>
        </p:nvSpPr>
        <p:spPr>
          <a:xfrm>
            <a:off x="6797004" y="670559"/>
            <a:ext cx="4555782" cy="54450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This dashboard proves that </a:t>
            </a:r>
            <a:r>
              <a:rPr lang="en-US" b="1" dirty="0"/>
              <a:t>selling price is mainly influenced by three major factors</a:t>
            </a:r>
            <a:r>
              <a:rPr lang="en-US" dirty="0"/>
              <a:t>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Make/Brand (highest impact)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Vehicle Condition (quality impact)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Mileage/Odometer (depreciation impact)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Additionally, pricing and sales performance varies by </a:t>
            </a:r>
            <a:r>
              <a:rPr lang="en-US" b="1" dirty="0"/>
              <a:t>state</a:t>
            </a:r>
            <a:r>
              <a:rPr lang="en-US" dirty="0"/>
              <a:t> and shows </a:t>
            </a:r>
            <a:r>
              <a:rPr lang="en-US" b="1" dirty="0"/>
              <a:t>monthly trend fluctuations</a:t>
            </a:r>
            <a:r>
              <a:rPr lang="en-US" dirty="0"/>
              <a:t>, while </a:t>
            </a:r>
            <a:r>
              <a:rPr lang="en-US" b="1" dirty="0"/>
              <a:t>automatic vehicles</a:t>
            </a:r>
            <a:r>
              <a:rPr lang="en-US" dirty="0"/>
              <a:t> dominate market share.</a:t>
            </a:r>
            <a:br>
              <a:rPr lang="en-US" dirty="0"/>
            </a:br>
            <a:r>
              <a:rPr lang="en-US" dirty="0"/>
              <a:t>Overall, this dashboard helps stakeholders quickly identify </a:t>
            </a:r>
            <a:r>
              <a:rPr lang="en-US" b="1" dirty="0"/>
              <a:t>high-value brands, price drivers, and market patterns</a:t>
            </a:r>
            <a:r>
              <a:rPr lang="en-US" dirty="0"/>
              <a:t> for better pricing and sales decisions.</a:t>
            </a:r>
          </a:p>
        </p:txBody>
      </p:sp>
    </p:spTree>
    <p:extLst>
      <p:ext uri="{BB962C8B-B14F-4D97-AF65-F5344CB8AC3E}">
        <p14:creationId xmlns:p14="http://schemas.microsoft.com/office/powerpoint/2010/main" val="3811253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311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Aharoni</vt:lpstr>
      <vt:lpstr>Amasis MT Pro Medium</vt:lpstr>
      <vt:lpstr>Angsana New</vt:lpstr>
      <vt:lpstr>Aptos</vt:lpstr>
      <vt:lpstr>Aptos Display</vt:lpstr>
      <vt:lpstr>Arial</vt:lpstr>
      <vt:lpstr>Arial Narrow</vt:lpstr>
      <vt:lpstr>Britannic Bold</vt:lpstr>
      <vt:lpstr>Constantia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sf 026</dc:creator>
  <cp:lastModifiedBy>vaseek muhammed</cp:lastModifiedBy>
  <cp:revision>3</cp:revision>
  <dcterms:created xsi:type="dcterms:W3CDTF">2026-01-13T10:50:47Z</dcterms:created>
  <dcterms:modified xsi:type="dcterms:W3CDTF">2026-01-17T08:27:56Z</dcterms:modified>
</cp:coreProperties>
</file>

<file path=docProps/thumbnail.jpeg>
</file>